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584" r:id="rId2"/>
    <p:sldId id="530" r:id="rId3"/>
    <p:sldId id="598" r:id="rId4"/>
    <p:sldId id="599" r:id="rId5"/>
    <p:sldId id="600" r:id="rId6"/>
    <p:sldId id="619" r:id="rId7"/>
    <p:sldId id="620" r:id="rId8"/>
    <p:sldId id="622" r:id="rId9"/>
    <p:sldId id="623" r:id="rId10"/>
    <p:sldId id="624" r:id="rId11"/>
    <p:sldId id="626" r:id="rId12"/>
    <p:sldId id="628" r:id="rId13"/>
    <p:sldId id="630" r:id="rId14"/>
    <p:sldId id="629" r:id="rId15"/>
    <p:sldId id="631" r:id="rId16"/>
    <p:sldId id="632" r:id="rId17"/>
    <p:sldId id="627" r:id="rId18"/>
    <p:sldId id="633" r:id="rId19"/>
    <p:sldId id="625" r:id="rId20"/>
    <p:sldId id="634" r:id="rId21"/>
    <p:sldId id="635" r:id="rId22"/>
    <p:sldId id="590" r:id="rId23"/>
    <p:sldId id="621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890" autoAdjust="0"/>
    <p:restoredTop sz="92883" autoAdjust="0"/>
  </p:normalViewPr>
  <p:slideViewPr>
    <p:cSldViewPr>
      <p:cViewPr varScale="1">
        <p:scale>
          <a:sx n="91" d="100"/>
          <a:sy n="91" d="100"/>
        </p:scale>
        <p:origin x="-1064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28.09.2022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28.09.2022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28.09.2022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Bookman Old Style" pitchFamily="18" charset="0"/>
              </a:rPr>
              <a:t>28.</a:t>
            </a:r>
            <a:r>
              <a:rPr lang="ru-RU" dirty="0" smtClean="0">
                <a:latin typeface="Bookman Old Style" pitchFamily="18" charset="0"/>
              </a:rPr>
              <a:t>09</a:t>
            </a:r>
            <a:r>
              <a:rPr lang="en-US" dirty="0" smtClean="0">
                <a:latin typeface="Bookman Old Style" pitchFamily="18" charset="0"/>
              </a:rPr>
              <a:t>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«Прожектор»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Точечный свет, но освещает объекты только внутри ограничивающего конуса</a:t>
            </a:r>
          </a:p>
          <a:p>
            <a:r>
              <a:rPr lang="ru-RU" dirty="0" smtClean="0"/>
              <a:t>Задаётся положением в пространстве и конусом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096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7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Physically </a:t>
            </a:r>
            <a:r>
              <a:rPr lang="en-US" dirty="0"/>
              <a:t>B</a:t>
            </a:r>
            <a:r>
              <a:rPr lang="en-US" dirty="0" smtClean="0"/>
              <a:t>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Идея «</a:t>
            </a:r>
            <a:r>
              <a:rPr lang="ru-RU" dirty="0" err="1" smtClean="0"/>
              <a:t>микрограней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9220" name="Picture 4" descr="https://habrastorage.org/r/w1560/webt/ip/l3/bc/ipl3bc72ratqe4nh3sf_1nzogx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8768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habrastorage.org/r/w1560/webt/so/xh/kr/soxhkr5idspt29qlldjrkq4rhq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35" y="3645024"/>
            <a:ext cx="76200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9903" y="2852936"/>
            <a:ext cx="42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Отличия в отражениях лучей от</a:t>
            </a:r>
          </a:p>
          <a:p>
            <a:r>
              <a:rPr lang="ru-RU" dirty="0" smtClean="0"/>
              <a:t>гладких и </a:t>
            </a:r>
            <a:r>
              <a:rPr lang="ru-RU" dirty="0" err="1" smtClean="0"/>
              <a:t>шороховатых</a:t>
            </a:r>
            <a:r>
              <a:rPr lang="ru-RU" dirty="0" smtClean="0"/>
              <a:t> поверхностей 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850521" y="5517232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Зеркальный блик в зависимости от </a:t>
            </a:r>
            <a:r>
              <a:rPr lang="ru-RU" dirty="0" err="1" smtClean="0"/>
              <a:t>шороховатости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1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76135" y="1196752"/>
            <a:ext cx="8229600" cy="4937760"/>
          </a:xfrm>
        </p:spPr>
        <p:txBody>
          <a:bodyPr>
            <a:normAutofit/>
          </a:bodyPr>
          <a:lstStyle/>
          <a:p>
            <a:r>
              <a:rPr lang="en-US" sz="2400" dirty="0" err="1"/>
              <a:t>Fdez-Agüera</a:t>
            </a:r>
            <a:r>
              <a:rPr lang="en-US" sz="2400" dirty="0"/>
              <a:t> C. J. A Multiple-Scattering </a:t>
            </a:r>
            <a:r>
              <a:rPr lang="en-US" sz="2400" dirty="0" err="1"/>
              <a:t>Microfacet</a:t>
            </a:r>
            <a:r>
              <a:rPr lang="en-US" sz="2400" dirty="0"/>
              <a:t> Model for Real-Time Image-based Lighting //Journal of Computer Graphics Techniques Vol. – 2019. – Т. 8. – №. 1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904656" cy="84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Относительная площадь </a:t>
            </a:r>
            <a:r>
              <a:rPr lang="ru-RU" sz="2400" dirty="0" err="1"/>
              <a:t>микрограней</a:t>
            </a:r>
            <a:r>
              <a:rPr lang="ru-RU" sz="2400" dirty="0"/>
              <a:t> </a:t>
            </a:r>
            <a:r>
              <a:rPr lang="ru-RU" sz="2400" dirty="0" smtClean="0"/>
              <a:t>точно ориентированных по </a:t>
            </a:r>
            <a:r>
              <a:rPr lang="ru-RU" sz="2400" dirty="0"/>
              <a:t>направлению </a:t>
            </a:r>
            <a:r>
              <a:rPr lang="en-US" sz="2400" dirty="0"/>
              <a:t>h</a:t>
            </a:r>
            <a:endParaRPr lang="ru-RU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41814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71600" y="2420888"/>
                <a:ext cx="640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64024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82" y="3501008"/>
            <a:ext cx="609600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32210" y="4869160"/>
            <a:ext cx="675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Компонента </a:t>
            </a:r>
            <a:r>
              <a:rPr lang="en-US" dirty="0" smtClean="0"/>
              <a:t>D </a:t>
            </a:r>
            <a:r>
              <a:rPr lang="ru-RU" dirty="0" smtClean="0"/>
              <a:t>в зависимости от коэффициента </a:t>
            </a:r>
            <a:r>
              <a:rPr lang="ru-RU" dirty="0" err="1" smtClean="0"/>
              <a:t>шороховатости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2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Относительная площадь поверхности, где  </a:t>
            </a:r>
            <a:r>
              <a:rPr lang="ru-RU" sz="2400" dirty="0" err="1" smtClean="0"/>
              <a:t>микрограни</a:t>
            </a:r>
            <a:r>
              <a:rPr lang="ru-RU" sz="2400" dirty="0" smtClean="0"/>
              <a:t> перекрывают друг-друга</a:t>
            </a:r>
            <a:endParaRPr lang="ru-RU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0" y="2646204"/>
            <a:ext cx="34766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29" y="3303429"/>
            <a:ext cx="1724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60" y="2319796"/>
            <a:ext cx="34956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98930" y="2276872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30" y="2276872"/>
                <a:ext cx="55015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8889"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https://habrastorage.org/r/w1560/webt/4v/gq/zv/4vgqzvlt9uye7cbn_ejq9v6b8c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55182" cy="12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4551623" y="34483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/>
              <a:t>Визуальное пояснение</a:t>
            </a:r>
            <a:endParaRPr lang="ru-RU" dirty="0"/>
          </a:p>
        </p:txBody>
      </p:sp>
      <p:pic>
        <p:nvPicPr>
          <p:cNvPr id="12292" name="Picture 4" descr="https://habrastorage.org/r/w1560/webt/vk/st/b5/vkstb5lml6vvdrr5i9aiexawku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6200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241985" y="5661248"/>
            <a:ext cx="679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/>
              <a:t>Компонента </a:t>
            </a:r>
            <a:r>
              <a:rPr lang="en-US" dirty="0" smtClean="0"/>
              <a:t>G</a:t>
            </a:r>
            <a:r>
              <a:rPr lang="ru-RU" dirty="0" smtClean="0"/>
              <a:t> в зависимости от коэффициента </a:t>
            </a:r>
            <a:r>
              <a:rPr lang="ru-RU" dirty="0" err="1" smtClean="0"/>
              <a:t>шороховатости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2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Отношение отраженного и п</a:t>
            </a:r>
            <a:r>
              <a:rPr lang="ru-RU" sz="2400" dirty="0" smtClean="0"/>
              <a:t>реломленного света, которое зависит от угла, под которым мы смотрим на поверхность</a:t>
            </a:r>
            <a:endParaRPr lang="ru-RU" sz="2400" dirty="0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37623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3098" y="2514089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98" y="2514089"/>
                <a:ext cx="53251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345" t="-9836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https://habrastorage.org/r/w1560/webt/xv/mq/ii/xvmqiib7njmsiwhb0c3scdmc53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24384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habrastorage.org/r/w1560/webt/on/0f/zz/on0fzzo6gxv4qtilz0jwu4s-nq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97707"/>
            <a:ext cx="4333131" cy="26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8479" y="5661248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Таблица значений </a:t>
            </a:r>
            <a:r>
              <a:rPr lang="en-US" dirty="0" smtClean="0"/>
              <a:t>F</a:t>
            </a:r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32871" y="5552520"/>
            <a:ext cx="281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Компонента </a:t>
            </a:r>
            <a:r>
              <a:rPr lang="en-US" dirty="0"/>
              <a:t>F</a:t>
            </a:r>
            <a:r>
              <a:rPr lang="en-US" dirty="0" smtClean="0"/>
              <a:t> </a:t>
            </a:r>
            <a:r>
              <a:rPr lang="ru-RU" dirty="0" smtClean="0"/>
              <a:t>для сферы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0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Fdez-Agüera</a:t>
            </a:r>
            <a:r>
              <a:rPr lang="en-US" sz="2400" dirty="0"/>
              <a:t> C. J. A Multiple-Scattering </a:t>
            </a:r>
            <a:r>
              <a:rPr lang="en-US" sz="2400" dirty="0" err="1"/>
              <a:t>Microfacet</a:t>
            </a:r>
            <a:r>
              <a:rPr lang="en-US" sz="2400" dirty="0"/>
              <a:t> Model for Real-Time Image-based Lighting //Journal of Computer Graphics Techniques Vol. – 2019. – Т. 8. – №. 1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904656" cy="84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44333"/>
            <a:ext cx="41814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8" y="4509120"/>
            <a:ext cx="34766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49" y="5013176"/>
            <a:ext cx="1724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9" y="4108143"/>
            <a:ext cx="34956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06" y="5685178"/>
            <a:ext cx="37623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67544" y="3483530"/>
                <a:ext cx="640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83530"/>
                <a:ext cx="64024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004048" y="3356992"/>
            <a:ext cx="436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ru-RU" dirty="0" smtClean="0"/>
              <a:t>Относительная площадь </a:t>
            </a:r>
            <a:r>
              <a:rPr lang="ru-RU" dirty="0" err="1" smtClean="0"/>
              <a:t>микрограней</a:t>
            </a:r>
            <a:r>
              <a:rPr lang="ru-RU" dirty="0" smtClean="0"/>
              <a:t> </a:t>
            </a:r>
          </a:p>
          <a:p>
            <a:r>
              <a:rPr lang="ru-RU" dirty="0" smtClean="0"/>
              <a:t>по направлению </a:t>
            </a:r>
            <a:r>
              <a:rPr lang="en-US" dirty="0" smtClean="0"/>
              <a:t>h)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12588" y="5706371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8" y="5706371"/>
                <a:ext cx="53251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9195" t="-9836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90935" y="4003323"/>
            <a:ext cx="436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Относительная площадь </a:t>
            </a:r>
            <a:r>
              <a:rPr lang="ru-RU" dirty="0" err="1"/>
              <a:t>микрограней</a:t>
            </a:r>
            <a:r>
              <a:rPr lang="ru-RU" dirty="0"/>
              <a:t> </a:t>
            </a:r>
          </a:p>
          <a:p>
            <a:r>
              <a:rPr lang="ru-RU" dirty="0"/>
              <a:t>п</a:t>
            </a:r>
            <a:r>
              <a:rPr lang="ru-RU" dirty="0" smtClean="0"/>
              <a:t>ерекрываемых друг-другом</a:t>
            </a:r>
            <a:r>
              <a:rPr lang="en-US" dirty="0" smtClean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12588" y="408171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8" y="4081711"/>
                <a:ext cx="550151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8889"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743335" y="5557274"/>
            <a:ext cx="334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ru-RU" dirty="0" smtClean="0"/>
              <a:t>Отношение отраженного и </a:t>
            </a:r>
          </a:p>
          <a:p>
            <a:r>
              <a:rPr lang="ru-RU" dirty="0" smtClean="0"/>
              <a:t>Преломленного света от угла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6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Сохранение энергии</a:t>
            </a:r>
            <a:endParaRPr lang="ru-RU" dirty="0"/>
          </a:p>
        </p:txBody>
      </p:sp>
      <p:pic>
        <p:nvPicPr>
          <p:cNvPr id="10242" name="Picture 2" descr="https://habrastorage.org/r/w1560/webt/_z/xx/px/_zxxpxhlbmarr70ym_wdp_ndr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42862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242088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Specular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335699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9450" y="4838699"/>
            <a:ext cx="505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Различие между зеркальной (</a:t>
            </a:r>
            <a:r>
              <a:rPr lang="en-US" dirty="0" smtClean="0"/>
              <a:t>Specular) </a:t>
            </a:r>
            <a:r>
              <a:rPr lang="ru-RU" dirty="0" smtClean="0"/>
              <a:t>частью</a:t>
            </a:r>
            <a:endParaRPr lang="en-US" dirty="0" smtClean="0"/>
          </a:p>
          <a:p>
            <a:pPr algn="ctr"/>
            <a:r>
              <a:rPr lang="ru-RU" dirty="0" smtClean="0"/>
              <a:t>И преломленной (</a:t>
            </a:r>
            <a:r>
              <a:rPr lang="en-US" dirty="0" smtClean="0"/>
              <a:t>Diffuse)</a:t>
            </a:r>
            <a:r>
              <a:rPr lang="ru-RU" dirty="0" smtClean="0"/>
              <a:t> частью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40152" y="3501008"/>
                <a:ext cx="1745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𝐾𝑑</m:t>
                      </m:r>
                      <m:r>
                        <a:rPr lang="en-US" b="0" i="1" smtClean="0">
                          <a:latin typeface="Cambria Math"/>
                        </a:rPr>
                        <m:t>=1.0 −</m:t>
                      </m:r>
                      <m:r>
                        <a:rPr lang="en-US" i="1">
                          <a:latin typeface="Cambria Math"/>
                        </a:rPr>
                        <m:t>𝐾𝑠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501008"/>
                <a:ext cx="174522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Компоненты </a:t>
            </a:r>
            <a:r>
              <a:rPr lang="en-US" dirty="0" smtClean="0"/>
              <a:t>PBR </a:t>
            </a:r>
            <a:r>
              <a:rPr lang="ru-RU" dirty="0" smtClean="0"/>
              <a:t>материала</a:t>
            </a:r>
            <a:endParaRPr lang="ru-RU" dirty="0"/>
          </a:p>
        </p:txBody>
      </p:sp>
      <p:pic>
        <p:nvPicPr>
          <p:cNvPr id="14338" name="Picture 2" descr="https://habrastorage.org/webt/wl/rt/jn/wlrtjnjhkbjfj-8lsqe1xanv_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620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Physically </a:t>
            </a:r>
            <a:r>
              <a:rPr lang="en-US" dirty="0"/>
              <a:t>B</a:t>
            </a:r>
            <a:r>
              <a:rPr lang="en-US" dirty="0" smtClean="0"/>
              <a:t>ased Rendering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Получившийся результат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7693"/>
            <a:ext cx="7104112" cy="38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Skybox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5362" name="Picture 2" descr="10.) Skybox - OpenGL 3 - Tutorials - Megabyte Sof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6000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5877272"/>
            <a:ext cx="44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 развёртки кубической текстуры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51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Skybox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56240" cy="447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8995" y="5949280"/>
            <a:ext cx="563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 </a:t>
            </a:r>
            <a:r>
              <a:rPr lang="ru-RU" dirty="0" err="1" smtClean="0"/>
              <a:t>отрисовки</a:t>
            </a:r>
            <a:r>
              <a:rPr lang="ru-RU" dirty="0" smtClean="0"/>
              <a:t> </a:t>
            </a:r>
            <a:r>
              <a:rPr lang="en-US" dirty="0" smtClean="0"/>
              <a:t>PBR</a:t>
            </a:r>
            <a:r>
              <a:rPr lang="ru-RU" dirty="0" smtClean="0"/>
              <a:t> материалов с учётом </a:t>
            </a:r>
            <a:r>
              <a:rPr lang="en-US" dirty="0" smtClean="0"/>
              <a:t>Skybox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0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ru-RU" dirty="0" smtClean="0"/>
              <a:t>Поддержка </a:t>
            </a:r>
            <a:r>
              <a:rPr lang="ru-RU" dirty="0" smtClean="0"/>
              <a:t>Кубических текстур</a:t>
            </a:r>
            <a:endParaRPr lang="en-US" dirty="0" smtClean="0"/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Skybox</a:t>
            </a:r>
            <a:endParaRPr lang="ru-RU" dirty="0" smtClean="0"/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PBR </a:t>
            </a:r>
            <a:r>
              <a:rPr lang="ru-RU" dirty="0" smtClean="0"/>
              <a:t>материалов</a:t>
            </a:r>
            <a:endParaRPr lang="ru-RU" dirty="0" smtClean="0"/>
          </a:p>
          <a:p>
            <a:pPr lvl="1"/>
            <a:r>
              <a:rPr lang="ru-RU" dirty="0" smtClean="0"/>
              <a:t>Поддержка </a:t>
            </a:r>
            <a:r>
              <a:rPr lang="ru-RU" dirty="0" smtClean="0"/>
              <a:t>множественных источников света</a:t>
            </a:r>
            <a:endParaRPr lang="en-US" dirty="0" smtClean="0"/>
          </a:p>
          <a:p>
            <a:r>
              <a:rPr lang="ru-RU" dirty="0" smtClean="0"/>
              <a:t>План </a:t>
            </a:r>
            <a:r>
              <a:rPr lang="ru-RU" dirty="0" smtClean="0"/>
              <a:t>на следующую неделю</a:t>
            </a:r>
          </a:p>
          <a:p>
            <a:pPr lvl="1"/>
            <a:r>
              <a:rPr lang="ru-RU" dirty="0" smtClean="0"/>
              <a:t>Немного отдохнуть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1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8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744352" y="5085184"/>
            <a:ext cx="320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Разность между </a:t>
            </a:r>
            <a:r>
              <a:rPr lang="en-US" dirty="0" smtClean="0"/>
              <a:t>Hybrid </a:t>
            </a:r>
            <a:r>
              <a:rPr lang="ru-RU" dirty="0" smtClean="0"/>
              <a:t>и</a:t>
            </a:r>
            <a:r>
              <a:rPr lang="en-US" dirty="0" smtClean="0"/>
              <a:t> OIT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61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Починить </a:t>
            </a:r>
            <a:r>
              <a:rPr lang="ru-RU" dirty="0"/>
              <a:t>баг связанный с </a:t>
            </a:r>
            <a:r>
              <a:rPr lang="en-US" dirty="0"/>
              <a:t>OIT</a:t>
            </a:r>
            <a:r>
              <a:rPr lang="ru-RU" dirty="0"/>
              <a:t>(примерно </a:t>
            </a:r>
            <a:r>
              <a:rPr lang="en-US" dirty="0"/>
              <a:t>0.5ms)</a:t>
            </a:r>
            <a:endParaRPr lang="ru-RU" dirty="0"/>
          </a:p>
          <a:p>
            <a:r>
              <a:rPr lang="ru-RU" dirty="0" smtClean="0"/>
              <a:t>Подумать </a:t>
            </a:r>
            <a:r>
              <a:rPr lang="ru-RU" dirty="0"/>
              <a:t>ещё над прозрачностью</a:t>
            </a:r>
          </a:p>
          <a:p>
            <a:r>
              <a:rPr lang="ru-RU" dirty="0" smtClean="0"/>
              <a:t>Начать </a:t>
            </a:r>
            <a:r>
              <a:rPr lang="ru-RU" dirty="0"/>
              <a:t>изучать вопрос по </a:t>
            </a:r>
            <a:r>
              <a:rPr lang="en-US" dirty="0" smtClean="0"/>
              <a:t>PBR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2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Улучшен отладочный интерфейс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9" y="1844824"/>
            <a:ext cx="824214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1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70" y="1244182"/>
            <a:ext cx="7887816" cy="4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47304" y="5661248"/>
            <a:ext cx="323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Сцена для сравнения техник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5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техник </a:t>
            </a:r>
            <a:r>
              <a:rPr lang="ru-RU" dirty="0" err="1" smtClean="0"/>
              <a:t>отрисовки</a:t>
            </a:r>
            <a:r>
              <a:rPr lang="ru-RU" dirty="0" smtClean="0"/>
              <a:t> прозрачности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683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16832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154" y="485970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OIT (6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686087" y="4859703"/>
            <a:ext cx="174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Hybrid (2.1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660232" y="485970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WBOIT (1.9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2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 освещения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7410" name="Picture 2" descr="3d - Specular lights on cube in opengl es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71437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35696" y="1340768"/>
            <a:ext cx="2952328" cy="273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Типы</a:t>
            </a:r>
          </a:p>
          <a:p>
            <a:pPr lvl="1"/>
            <a:r>
              <a:rPr lang="ru-RU" dirty="0" smtClean="0"/>
              <a:t>Направленный свет</a:t>
            </a:r>
          </a:p>
          <a:p>
            <a:pPr lvl="1"/>
            <a:r>
              <a:rPr lang="ru-RU" dirty="0" smtClean="0"/>
              <a:t>Точечный свет</a:t>
            </a:r>
          </a:p>
          <a:p>
            <a:pPr lvl="1"/>
            <a:r>
              <a:rPr lang="ru-RU" dirty="0" smtClean="0"/>
              <a:t>«Прожектор»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3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Направленный свет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Имитирует свет от бесконечно удалённого источника (например солнце)</a:t>
            </a:r>
          </a:p>
          <a:p>
            <a:r>
              <a:rPr lang="ru-RU" dirty="0" smtClean="0"/>
              <a:t>Задаётся направлением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28" y="2780928"/>
            <a:ext cx="6096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7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Точечный свет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Равномерно освещает во все стороны</a:t>
            </a:r>
          </a:p>
          <a:p>
            <a:r>
              <a:rPr lang="ru-RU" dirty="0" smtClean="0"/>
              <a:t>Задаётся положением в пространстве</a:t>
            </a:r>
          </a:p>
          <a:p>
            <a:r>
              <a:rPr lang="ru-RU" dirty="0" smtClean="0"/>
              <a:t>Эффект «затухания» от расстояния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28" y="2780928"/>
            <a:ext cx="6096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0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137715</TotalTime>
  <Words>457</Words>
  <Application>Microsoft Office PowerPoint</Application>
  <PresentationFormat>Экран (4:3)</PresentationFormat>
  <Paragraphs>118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Результаты</vt:lpstr>
      <vt:lpstr>Результаты</vt:lpstr>
      <vt:lpstr>Сравнение техник отрисовки прозрачности</vt:lpstr>
      <vt:lpstr>Источники освещения</vt:lpstr>
      <vt:lpstr>Направленный свет</vt:lpstr>
      <vt:lpstr>Точечный свет</vt:lpstr>
      <vt:lpstr>«Прожектор»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Physically Based Rendering</vt:lpstr>
      <vt:lpstr>Skybox</vt:lpstr>
      <vt:lpstr>Skybox</vt:lpstr>
      <vt:lpstr>Заключение</vt:lpstr>
      <vt:lpstr>Приложение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1203</cp:revision>
  <dcterms:created xsi:type="dcterms:W3CDTF">2012-06-29T11:30:28Z</dcterms:created>
  <dcterms:modified xsi:type="dcterms:W3CDTF">2022-09-28T21:20:33Z</dcterms:modified>
</cp:coreProperties>
</file>